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58" r:id="rId3"/>
    <p:sldId id="259" r:id="rId4"/>
    <p:sldId id="264" r:id="rId5"/>
    <p:sldId id="263" r:id="rId6"/>
    <p:sldId id="265" r:id="rId7"/>
    <p:sldId id="266" r:id="rId8"/>
    <p:sldId id="267" r:id="rId9"/>
    <p:sldId id="277" r:id="rId10"/>
    <p:sldId id="274" r:id="rId11"/>
    <p:sldId id="275" r:id="rId12"/>
    <p:sldId id="276" r:id="rId13"/>
    <p:sldId id="268" r:id="rId14"/>
    <p:sldId id="270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13385B-5EB0-45B4-AB3C-8AAF91FBBDCE}" type="datetimeFigureOut">
              <a:rPr lang="he-IL" smtClean="0"/>
              <a:t>ז'/אדר ב/תשע"ד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668AF5-89EA-4144-80C4-DAE6EFC093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87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80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14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178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60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47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4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6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2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1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175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75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4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8AF5-89EA-4144-80C4-DAE6EFC0933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75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4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8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6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792479-627F-4B72-AC74-DA4BEE1980A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EB8400-E446-4E83-A16A-F6525765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TRANSFORMATION ESTIMATION VIA LOCAL REGION </a:t>
            </a:r>
            <a:r>
              <a:rPr lang="en-US" dirty="0" smtClean="0"/>
              <a:t>CONSENSUS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23" y="3947943"/>
            <a:ext cx="3241074" cy="25585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6562" y="4959178"/>
            <a:ext cx="4061254" cy="15472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Erez Farhan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2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Consensus– predict target locations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266682"/>
            <a:ext cx="7531706" cy="42207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87932" y="5070775"/>
            <a:ext cx="3490175" cy="139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30DD05"/>
                </a:solidFill>
              </a:rPr>
              <a:t>Predicted neighbor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riginal match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onsensus– Unite and eat another one!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2537138"/>
            <a:ext cx="6923079" cy="38951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2022" y="4758045"/>
            <a:ext cx="3709116" cy="1674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30DD05"/>
                </a:solidFill>
              </a:rPr>
              <a:t>New Unified Anchor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Next Neighbor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Improving Predictions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9" y="2136965"/>
            <a:ext cx="7834812" cy="4396917"/>
          </a:xfrm>
        </p:spPr>
      </p:pic>
      <p:sp>
        <p:nvSpPr>
          <p:cNvPr id="5" name="Rounded Rectangle 4"/>
          <p:cNvSpPr/>
          <p:nvPr/>
        </p:nvSpPr>
        <p:spPr>
          <a:xfrm>
            <a:off x="8332631" y="5070774"/>
            <a:ext cx="3490175" cy="139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30DD05"/>
                </a:solidFill>
              </a:rPr>
              <a:t>Predicted neighbor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riginal match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Predicting New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Unified regions enables estimating planar perspective transform</a:t>
            </a:r>
          </a:p>
          <a:p>
            <a:r>
              <a:rPr lang="en-US" sz="3200" b="1" dirty="0" smtClean="0"/>
              <a:t>Every point on the plane can now be predicted</a:t>
            </a:r>
          </a:p>
          <a:p>
            <a:pPr lvl="1"/>
            <a:r>
              <a:rPr lang="en-US" sz="3200" b="1" dirty="0" smtClean="0"/>
              <a:t>Using the most appropriate group transform</a:t>
            </a:r>
          </a:p>
          <a:p>
            <a:r>
              <a:rPr lang="en-US" sz="3200" b="1" dirty="0" smtClean="0"/>
              <a:t>Live example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85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</a:t>
            </a:r>
            <a:r>
              <a:rPr lang="en-US" smtClean="0"/>
              <a:t>/ Future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more complex transforms </a:t>
            </a:r>
          </a:p>
          <a:p>
            <a:pPr lvl="1"/>
            <a:r>
              <a:rPr lang="en-US" dirty="0" smtClean="0"/>
              <a:t>(elastic)</a:t>
            </a:r>
          </a:p>
          <a:p>
            <a:pPr lvl="1"/>
            <a:r>
              <a:rPr lang="en-US" dirty="0" smtClean="0"/>
              <a:t>Multiple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Challenge of Point </a:t>
            </a:r>
            <a:r>
              <a:rPr lang="en-US" dirty="0"/>
              <a:t>M</a:t>
            </a:r>
            <a:r>
              <a:rPr lang="en-US" dirty="0" smtClean="0"/>
              <a:t>atching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166344"/>
            <a:ext cx="4754563" cy="38048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7450" y="2185270"/>
            <a:ext cx="4754563" cy="37669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9138" y="3079194"/>
            <a:ext cx="301841" cy="3728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41235" y="3466250"/>
            <a:ext cx="301841" cy="3728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Challenge of Point Matching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165161"/>
            <a:ext cx="4754563" cy="3807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7450" y="2173483"/>
            <a:ext cx="4754563" cy="37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Challenge of Point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Viewpoint/Pose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 We focus on this</a:t>
            </a:r>
          </a:p>
          <a:p>
            <a:r>
              <a:rPr lang="en-US" sz="3600" b="1" dirty="0" smtClean="0"/>
              <a:t>Illumination</a:t>
            </a:r>
          </a:p>
          <a:p>
            <a:r>
              <a:rPr lang="en-US" sz="3600" b="1" dirty="0" smtClean="0"/>
              <a:t>Occlusions [self and incident]</a:t>
            </a:r>
          </a:p>
          <a:p>
            <a:r>
              <a:rPr lang="en-US" sz="3600" b="1" dirty="0" smtClean="0"/>
              <a:t>Blur, sensor noise, etc.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16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standard Solution – invariant local regions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140423"/>
            <a:ext cx="4754563" cy="385667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7450" y="2178145"/>
            <a:ext cx="4754563" cy="3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Standard </a:t>
            </a:r>
            <a:r>
              <a:rPr lang="en-US" dirty="0"/>
              <a:t>Solution – </a:t>
            </a:r>
            <a:r>
              <a:rPr lang="en-US" dirty="0" smtClean="0"/>
              <a:t>Invariant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R</a:t>
            </a:r>
            <a:r>
              <a:rPr lang="en-US" dirty="0" smtClean="0"/>
              <a:t>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72189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How to make invariant?</a:t>
            </a:r>
          </a:p>
          <a:p>
            <a:pPr lvl="1"/>
            <a:r>
              <a:rPr lang="en-US" sz="2600" b="1" dirty="0" smtClean="0"/>
              <a:t>Normalize each region to canonic shape</a:t>
            </a:r>
          </a:p>
          <a:p>
            <a:pPr lvl="1"/>
            <a:r>
              <a:rPr lang="en-US" sz="2600" b="1" dirty="0" smtClean="0"/>
              <a:t>Robust representation (description)</a:t>
            </a:r>
          </a:p>
          <a:p>
            <a:pPr lvl="1"/>
            <a:r>
              <a:rPr lang="en-US" sz="2600" b="1" dirty="0" smtClean="0"/>
              <a:t>Robust matching methods</a:t>
            </a:r>
          </a:p>
          <a:p>
            <a:r>
              <a:rPr lang="en-US" sz="3400" b="1" dirty="0"/>
              <a:t>The good</a:t>
            </a:r>
          </a:p>
          <a:p>
            <a:pPr lvl="1"/>
            <a:r>
              <a:rPr lang="en-US" sz="2600" b="1" dirty="0"/>
              <a:t>Natural for point matching (local)</a:t>
            </a:r>
          </a:p>
          <a:p>
            <a:pPr lvl="1"/>
            <a:r>
              <a:rPr lang="en-US" sz="2600" b="1" dirty="0" smtClean="0"/>
              <a:t>Good approximation (</a:t>
            </a:r>
            <a:r>
              <a:rPr lang="en-US" sz="2600" b="1" dirty="0"/>
              <a:t>affine instead of perspective</a:t>
            </a:r>
            <a:r>
              <a:rPr lang="en-US" sz="2600" b="1" dirty="0" smtClean="0"/>
              <a:t>) – &gt; </a:t>
            </a:r>
            <a:r>
              <a:rPr lang="en-US" sz="2600" b="1" dirty="0" smtClean="0">
                <a:solidFill>
                  <a:srgbClr val="FF0000"/>
                </a:solidFill>
              </a:rPr>
              <a:t>normalization is possible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Underlying transformation estimation (</a:t>
            </a:r>
            <a:r>
              <a:rPr lang="en-US" sz="2600" b="1" smtClean="0"/>
              <a:t>Important for us!)</a:t>
            </a:r>
            <a:endParaRPr lang="en-US" sz="2600" b="1" dirty="0"/>
          </a:p>
          <a:p>
            <a:r>
              <a:rPr lang="en-US" sz="3400" b="1" dirty="0"/>
              <a:t>The </a:t>
            </a:r>
            <a:r>
              <a:rPr lang="en-US" sz="3400" b="1" dirty="0" smtClean="0"/>
              <a:t>bad</a:t>
            </a:r>
          </a:p>
          <a:p>
            <a:pPr lvl="1"/>
            <a:r>
              <a:rPr lang="en-US" sz="2600" b="1" dirty="0"/>
              <a:t>False matches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Normalization = estimation from few statistics</a:t>
            </a:r>
          </a:p>
          <a:p>
            <a:pPr lvl="2"/>
            <a:r>
              <a:rPr lang="en-US" sz="2300" b="1" dirty="0" smtClean="0">
                <a:solidFill>
                  <a:srgbClr val="FF0000"/>
                </a:solidFill>
              </a:rPr>
              <a:t>We are in a deadlock here!</a:t>
            </a:r>
          </a:p>
          <a:p>
            <a:pPr lvl="1"/>
            <a:r>
              <a:rPr lang="en-US" sz="2600" b="1" dirty="0" smtClean="0"/>
              <a:t>Low resolution of matches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542638" y="1532239"/>
            <a:ext cx="2800865" cy="1592647"/>
            <a:chOff x="8007178" y="1801091"/>
            <a:chExt cx="2282131" cy="1233178"/>
          </a:xfrm>
        </p:grpSpPr>
        <p:sp>
          <p:nvSpPr>
            <p:cNvPr id="6" name="Oval 5"/>
            <p:cNvSpPr/>
            <p:nvPr/>
          </p:nvSpPr>
          <p:spPr>
            <a:xfrm rot="1736129">
              <a:off x="8007178" y="2347784"/>
              <a:ext cx="1021492" cy="58488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388015" y="2238779"/>
              <a:ext cx="901294" cy="79549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8517924" y="1801091"/>
              <a:ext cx="1161785" cy="517236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689" y="2115984"/>
            <a:ext cx="1077763" cy="101025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3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Breaking the deadlock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" y="2163650"/>
            <a:ext cx="7400860" cy="4188166"/>
          </a:xfrm>
        </p:spPr>
      </p:pic>
      <p:sp>
        <p:nvSpPr>
          <p:cNvPr id="6" name="Rounded Rectangle 5"/>
          <p:cNvSpPr/>
          <p:nvPr/>
        </p:nvSpPr>
        <p:spPr>
          <a:xfrm>
            <a:off x="7972022" y="4919729"/>
            <a:ext cx="3490175" cy="139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30DD05"/>
                </a:solidFill>
              </a:rPr>
              <a:t>A</a:t>
            </a:r>
            <a:r>
              <a:rPr lang="en-US" sz="2400" b="1" dirty="0" smtClean="0">
                <a:solidFill>
                  <a:srgbClr val="30DD05"/>
                </a:solidFill>
              </a:rPr>
              <a:t>nchor region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eighbor candidate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0657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Breaking the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09667"/>
            <a:ext cx="9872871" cy="4038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Initialize with tentative matches from standard algorithm (MSER)</a:t>
            </a:r>
          </a:p>
          <a:p>
            <a:r>
              <a:rPr lang="en-US" sz="2400" b="1" dirty="0" smtClean="0"/>
              <a:t>Find neighboring regions that agree on co-planarity</a:t>
            </a:r>
          </a:p>
          <a:p>
            <a:r>
              <a:rPr lang="en-US" sz="2400" b="1" dirty="0" smtClean="0"/>
              <a:t>Unions of regions -&gt; Effectively bigger regions</a:t>
            </a:r>
          </a:p>
          <a:p>
            <a:r>
              <a:rPr lang="en-US" sz="2400" b="1" dirty="0" smtClean="0"/>
              <a:t>Gains</a:t>
            </a:r>
          </a:p>
          <a:p>
            <a:pPr lvl="1"/>
            <a:r>
              <a:rPr lang="en-US" b="1" dirty="0" smtClean="0"/>
              <a:t>Better transformation precision</a:t>
            </a:r>
          </a:p>
          <a:p>
            <a:pPr lvl="1"/>
            <a:r>
              <a:rPr lang="en-US" b="1" dirty="0" smtClean="0"/>
              <a:t>Beyond local approximation</a:t>
            </a:r>
          </a:p>
          <a:p>
            <a:pPr lvl="1"/>
            <a:r>
              <a:rPr lang="en-US" b="1" dirty="0" smtClean="0"/>
              <a:t>Validating region matches</a:t>
            </a:r>
          </a:p>
          <a:p>
            <a:r>
              <a:rPr lang="en-US" sz="2400" b="1" dirty="0" smtClean="0"/>
              <a:t>Bonus</a:t>
            </a:r>
          </a:p>
          <a:p>
            <a:pPr lvl="1"/>
            <a:r>
              <a:rPr lang="en-US" b="1" dirty="0" smtClean="0"/>
              <a:t>Predict More point matches!</a:t>
            </a:r>
          </a:p>
          <a:p>
            <a:r>
              <a:rPr lang="en-US" sz="2400" b="1" dirty="0" smtClean="0"/>
              <a:t>Question:</a:t>
            </a:r>
          </a:p>
          <a:p>
            <a:pPr lvl="1"/>
            <a:r>
              <a:rPr lang="en-US" b="1" dirty="0" smtClean="0"/>
              <a:t>How to decide on merge?</a:t>
            </a:r>
          </a:p>
        </p:txBody>
      </p:sp>
    </p:spTree>
    <p:extLst>
      <p:ext uri="{BB962C8B-B14F-4D97-AF65-F5344CB8AC3E}">
        <p14:creationId xmlns:p14="http://schemas.microsoft.com/office/powerpoint/2010/main" val="28497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Breaking the deadlock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" y="2163650"/>
            <a:ext cx="7400860" cy="4188166"/>
          </a:xfrm>
        </p:spPr>
      </p:pic>
      <p:sp>
        <p:nvSpPr>
          <p:cNvPr id="6" name="Rounded Rectangle 5"/>
          <p:cNvSpPr/>
          <p:nvPr/>
        </p:nvSpPr>
        <p:spPr>
          <a:xfrm>
            <a:off x="7972022" y="4919729"/>
            <a:ext cx="3490175" cy="139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30DD05"/>
                </a:solidFill>
              </a:rPr>
              <a:t>Green – anchor region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 – neighbor candidate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1106</TotalTime>
  <Words>280</Words>
  <Application>Microsoft Office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Gisha</vt:lpstr>
      <vt:lpstr>Basis</vt:lpstr>
      <vt:lpstr>Global TRANSFORMATION ESTIMATION VIA LOCAL REGION CONSENSUS</vt:lpstr>
      <vt:lpstr>The Challenge of Point Matching</vt:lpstr>
      <vt:lpstr>The Challenge of Point Matching</vt:lpstr>
      <vt:lpstr>The Challenge of Point Matching</vt:lpstr>
      <vt:lpstr>A standard Solution – invariant local regions</vt:lpstr>
      <vt:lpstr>A Standard Solution – Invariant Local Regions</vt:lpstr>
      <vt:lpstr>Breaking the deadlock</vt:lpstr>
      <vt:lpstr>Breaking the deadlock</vt:lpstr>
      <vt:lpstr>Breaking the deadlock</vt:lpstr>
      <vt:lpstr>Consensus– predict target locations</vt:lpstr>
      <vt:lpstr>Consensus– Unite and eat another one!</vt:lpstr>
      <vt:lpstr>Improving Predictions</vt:lpstr>
      <vt:lpstr>Predicting New Points</vt:lpstr>
      <vt:lpstr>Questions / Future Ideas?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Erez Farhan</dc:creator>
  <cp:lastModifiedBy>Erez Farhan</cp:lastModifiedBy>
  <cp:revision>46</cp:revision>
  <cp:lastPrinted>2014-03-09T09:43:32Z</cp:lastPrinted>
  <dcterms:created xsi:type="dcterms:W3CDTF">2014-03-08T16:44:46Z</dcterms:created>
  <dcterms:modified xsi:type="dcterms:W3CDTF">2014-03-09T21:51:47Z</dcterms:modified>
</cp:coreProperties>
</file>